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14"/>
  </p:notesMasterIdLst>
  <p:sldIdLst>
    <p:sldId id="257" r:id="rId2"/>
    <p:sldId id="259" r:id="rId3"/>
    <p:sldId id="260" r:id="rId4"/>
    <p:sldId id="261" r:id="rId5"/>
    <p:sldId id="262" r:id="rId6"/>
    <p:sldId id="267" r:id="rId7"/>
    <p:sldId id="268" r:id="rId8"/>
    <p:sldId id="269" r:id="rId9"/>
    <p:sldId id="270" r:id="rId10"/>
    <p:sldId id="271" r:id="rId11"/>
    <p:sldId id="272" r:id="rId12"/>
    <p:sldId id="258" r:id="rId13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2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TEI_Document_Ex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6260" y="246791"/>
            <a:ext cx="3136526" cy="1325563"/>
          </a:xfrm>
        </p:spPr>
        <p:txBody>
          <a:bodyPr/>
          <a:lstStyle/>
          <a:p>
            <a:r>
              <a:rPr dirty="0"/>
              <a:t>La </a:t>
            </a:r>
            <a:r>
              <a:rPr dirty="0" err="1"/>
              <a:t>balise</a:t>
            </a:r>
            <a:r>
              <a:rPr dirty="0"/>
              <a:t> &lt;l&gt;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&lt;l&gt;QVI </a:t>
            </a:r>
            <a:r>
              <a:rPr dirty="0" err="1"/>
              <a:t>voudra</a:t>
            </a:r>
            <a:r>
              <a:rPr dirty="0"/>
              <a:t> </a:t>
            </a:r>
            <a:r>
              <a:rPr dirty="0" err="1"/>
              <a:t>voyr</a:t>
            </a:r>
            <a:r>
              <a:rPr dirty="0"/>
              <a:t> </a:t>
            </a:r>
            <a:r>
              <a:rPr dirty="0" err="1"/>
              <a:t>comme</a:t>
            </a:r>
            <a:r>
              <a:rPr dirty="0"/>
              <a:t> </a:t>
            </a:r>
            <a:r>
              <a:rPr dirty="0" err="1"/>
              <a:t>vn</a:t>
            </a:r>
            <a:r>
              <a:rPr dirty="0"/>
              <a:t> Dieu me </a:t>
            </a:r>
            <a:r>
              <a:rPr dirty="0" err="1"/>
              <a:t>ſurmonte</a:t>
            </a:r>
            <a:r>
              <a:rPr dirty="0"/>
              <a:t>,&lt;/l&gt;</a:t>
            </a:r>
          </a:p>
          <a:p>
            <a:endParaRPr dirty="0"/>
          </a:p>
          <a:p>
            <a:r>
              <a:rPr dirty="0" err="1"/>
              <a:t>Fonction</a:t>
            </a:r>
            <a:r>
              <a:rPr dirty="0"/>
              <a:t> :</a:t>
            </a:r>
          </a:p>
          <a:p>
            <a:r>
              <a:rPr dirty="0"/>
              <a:t>Marque un </a:t>
            </a:r>
            <a:r>
              <a:rPr dirty="0" err="1"/>
              <a:t>vers</a:t>
            </a:r>
            <a:r>
              <a:rPr dirty="0"/>
              <a:t> </a:t>
            </a:r>
            <a:r>
              <a:rPr dirty="0" err="1"/>
              <a:t>poétique</a:t>
            </a:r>
            <a:r>
              <a:rPr dirty="0"/>
              <a:t>.</a:t>
            </a:r>
          </a:p>
          <a:p>
            <a:r>
              <a:rPr dirty="0" err="1"/>
              <a:t>Chaque</a:t>
            </a:r>
            <a:r>
              <a:rPr dirty="0"/>
              <a:t> &lt;l&gt; </a:t>
            </a:r>
            <a:r>
              <a:rPr dirty="0" err="1"/>
              <a:t>représente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ligne</a:t>
            </a:r>
            <a:r>
              <a:rPr dirty="0"/>
              <a:t> du </a:t>
            </a:r>
            <a:r>
              <a:rPr dirty="0" err="1"/>
              <a:t>poème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dirty="0" err="1"/>
              <a:t>Balises</a:t>
            </a:r>
            <a:r>
              <a:rPr dirty="0"/>
              <a:t> TEI </a:t>
            </a:r>
            <a:r>
              <a:rPr dirty="0" err="1"/>
              <a:t>utilisées</a:t>
            </a:r>
            <a:r>
              <a:rPr dirty="0"/>
              <a:t> dans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poème</a:t>
            </a:r>
            <a:r>
              <a:rPr dirty="0"/>
              <a:t> :</a:t>
            </a:r>
          </a:p>
          <a:p>
            <a:pPr marL="0" indent="0" algn="just">
              <a:buNone/>
            </a:pPr>
            <a:r>
              <a:rPr dirty="0"/>
              <a:t>- &lt;div&gt;, &lt;lg&gt;, &lt;l&gt; : structure </a:t>
            </a:r>
            <a:r>
              <a:rPr dirty="0" err="1"/>
              <a:t>poétique</a:t>
            </a:r>
            <a:endParaRPr dirty="0"/>
          </a:p>
          <a:p>
            <a:pPr marL="0" indent="0" algn="just">
              <a:buNone/>
            </a:pPr>
            <a:r>
              <a:rPr dirty="0"/>
              <a:t>- &lt;head&gt; : </a:t>
            </a:r>
            <a:r>
              <a:rPr dirty="0" err="1"/>
              <a:t>titre</a:t>
            </a:r>
            <a:r>
              <a:rPr dirty="0"/>
              <a:t> de section</a:t>
            </a:r>
          </a:p>
          <a:p>
            <a:pPr algn="just"/>
            <a:endParaRPr dirty="0"/>
          </a:p>
          <a:p>
            <a:pPr marL="0" indent="0" algn="just">
              <a:buNone/>
            </a:pPr>
            <a:r>
              <a:rPr dirty="0"/>
              <a:t>🔍 La TEI </a:t>
            </a:r>
            <a:r>
              <a:rPr dirty="0" err="1"/>
              <a:t>permet</a:t>
            </a:r>
            <a:r>
              <a:rPr dirty="0"/>
              <a:t> de </a:t>
            </a:r>
            <a:r>
              <a:rPr dirty="0" err="1"/>
              <a:t>décrire</a:t>
            </a:r>
            <a:r>
              <a:rPr dirty="0"/>
              <a:t> à la </a:t>
            </a:r>
            <a:r>
              <a:rPr dirty="0" err="1"/>
              <a:t>fois</a:t>
            </a:r>
            <a:r>
              <a:rPr dirty="0"/>
              <a:t> la structure, la </a:t>
            </a:r>
            <a:r>
              <a:rPr dirty="0" err="1"/>
              <a:t>forme</a:t>
            </a:r>
            <a:r>
              <a:rPr dirty="0"/>
              <a:t> et le </a:t>
            </a:r>
            <a:r>
              <a:rPr dirty="0" err="1"/>
              <a:t>sens</a:t>
            </a:r>
            <a:r>
              <a:rPr dirty="0"/>
              <a:t> d’un </a:t>
            </a:r>
            <a:r>
              <a:rPr dirty="0" err="1"/>
              <a:t>texte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it" dirty="0"/>
              <a:t>TEI_Document_Ex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764" y="0"/>
            <a:ext cx="6408435" cy="1524649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11906">
              <a:spcBef>
                <a:spcPts val="13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Créez votre premier document TEI.</a:t>
            </a:r>
            <a:endParaRPr sz="2438" dirty="0">
              <a:latin typeface="+mn-lt"/>
              <a:cs typeface="Comic Sans MS"/>
            </a:endParaRPr>
          </a:p>
          <a:p>
            <a:pPr marL="528638" indent="-236933">
              <a:spcBef>
                <a:spcPts val="1219"/>
              </a:spcBef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Ouvrez Oxygen</a:t>
            </a:r>
            <a:endParaRPr sz="2438" dirty="0">
              <a:latin typeface="+mn-lt"/>
              <a:cs typeface="Comic Sans MS"/>
            </a:endParaRPr>
          </a:p>
          <a:p>
            <a:pPr marL="528638" indent="-263723">
              <a:spcBef>
                <a:spcPts val="586"/>
              </a:spcBef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Fichier&gt;Nouveau</a:t>
            </a:r>
            <a:endParaRPr sz="2438" dirty="0">
              <a:latin typeface="+mn-lt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93" y="1580067"/>
            <a:ext cx="9112707" cy="52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471" y="557584"/>
            <a:ext cx="8398602" cy="805910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3369" marR="4763" indent="-272058">
              <a:lnSpc>
                <a:spcPts val="3019"/>
              </a:lnSpc>
              <a:spcBef>
                <a:spcPts val="84"/>
              </a:spcBef>
            </a:pPr>
            <a:r>
              <a:rPr sz="3600" dirty="0">
                <a:latin typeface="+mn-lt"/>
              </a:rPr>
              <a:t>3. Une fenêtre s'ouvre Tapez "TEI P5 All" dans le champ de  recherche, puis "Créer"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70" y="1553977"/>
            <a:ext cx="8535707" cy="48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04" y="567472"/>
            <a:ext cx="8659523" cy="792381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7536" marR="4763" indent="-272058" algn="just">
              <a:lnSpc>
                <a:spcPts val="3019"/>
              </a:lnSpc>
              <a:spcBef>
                <a:spcPts val="84"/>
              </a:spcBef>
            </a:pPr>
            <a:r>
              <a:rPr sz="3200" dirty="0">
                <a:latin typeface="+mn-lt"/>
              </a:rPr>
              <a:t>4. vous avez votre document TEI minimal. Vous n'allez travailler que  sur la partie en rouge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28" y="1627958"/>
            <a:ext cx="8770065" cy="50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689" y="657496"/>
            <a:ext cx="664553" cy="348258"/>
          </a:xfrm>
          <a:custGeom>
            <a:avLst/>
            <a:gdLst/>
            <a:ahLst/>
            <a:cxnLst/>
            <a:rect l="l" t="t" r="r" b="b"/>
            <a:pathLst>
              <a:path w="1017904" h="371475">
                <a:moveTo>
                  <a:pt x="98931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989310" y="0"/>
                </a:lnTo>
                <a:lnTo>
                  <a:pt x="1001795" y="1783"/>
                </a:lnTo>
                <a:lnTo>
                  <a:pt x="1010713" y="7134"/>
                </a:lnTo>
                <a:lnTo>
                  <a:pt x="1016064" y="16052"/>
                </a:lnTo>
                <a:lnTo>
                  <a:pt x="1017847" y="28537"/>
                </a:lnTo>
                <a:lnTo>
                  <a:pt x="1017847" y="342453"/>
                </a:lnTo>
                <a:lnTo>
                  <a:pt x="1016064" y="354938"/>
                </a:lnTo>
                <a:lnTo>
                  <a:pt x="1010713" y="363856"/>
                </a:lnTo>
                <a:lnTo>
                  <a:pt x="1001795" y="369207"/>
                </a:lnTo>
                <a:lnTo>
                  <a:pt x="98931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0694" y="4149342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219" y="5302745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5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8179" y="3344572"/>
            <a:ext cx="686991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1264" y="5267166"/>
            <a:ext cx="703979" cy="348258"/>
          </a:xfrm>
          <a:custGeom>
            <a:avLst/>
            <a:gdLst/>
            <a:ahLst/>
            <a:cxnLst/>
            <a:rect l="l" t="t" r="r" b="b"/>
            <a:pathLst>
              <a:path w="1017904" h="371475">
                <a:moveTo>
                  <a:pt x="98931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989310" y="0"/>
                </a:lnTo>
                <a:lnTo>
                  <a:pt x="1001795" y="1783"/>
                </a:lnTo>
                <a:lnTo>
                  <a:pt x="1010713" y="7134"/>
                </a:lnTo>
                <a:lnTo>
                  <a:pt x="1016064" y="16052"/>
                </a:lnTo>
                <a:lnTo>
                  <a:pt x="1017847" y="28537"/>
                </a:lnTo>
                <a:lnTo>
                  <a:pt x="1017847" y="342453"/>
                </a:lnTo>
                <a:lnTo>
                  <a:pt x="1016064" y="354938"/>
                </a:lnTo>
                <a:lnTo>
                  <a:pt x="1010713" y="363856"/>
                </a:lnTo>
                <a:lnTo>
                  <a:pt x="1001795" y="369207"/>
                </a:lnTo>
                <a:lnTo>
                  <a:pt x="98931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3923" y="574793"/>
            <a:ext cx="8204639" cy="5484138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283369" indent="-272058" algn="just">
              <a:spcBef>
                <a:spcPts val="89"/>
              </a:spcBef>
              <a:buAutoNum type="arabicPeriod" startAt="5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Remplacez le contenu de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&lt;text&gt;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 le texte contenu de</a:t>
            </a:r>
            <a:endParaRPr sz="2438" dirty="0">
              <a:latin typeface="+mn-lt"/>
              <a:cs typeface="Comic Sans MS"/>
            </a:endParaRPr>
          </a:p>
          <a:p>
            <a:pPr marL="363736" algn="just">
              <a:spcBef>
                <a:spcPts val="94"/>
              </a:spcBef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TEI_1.txt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sachant que</a:t>
            </a:r>
            <a:endParaRPr sz="2438" dirty="0">
              <a:latin typeface="+mn-lt"/>
              <a:cs typeface="Comic Sans MS"/>
            </a:endParaRPr>
          </a:p>
          <a:p>
            <a:pPr marL="668536" lvl="1" indent="-385763" algn="just">
              <a:spcBef>
                <a:spcPts val="94"/>
              </a:spcBef>
              <a:buAutoNum type="arabicPeriod"/>
              <a:tabLst>
                <a:tab pos="669131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poème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&lt;div&gt;</a:t>
            </a:r>
            <a:endParaRPr sz="1734" dirty="0">
              <a:latin typeface="+mn-lt"/>
              <a:cs typeface="Courier New"/>
            </a:endParaRPr>
          </a:p>
          <a:p>
            <a:pPr marL="700088" lvl="1" indent="-417313" algn="just">
              <a:spcBef>
                <a:spcPts val="94"/>
              </a:spcBef>
              <a:buAutoNum type="arabicPeriod"/>
              <a:tabLst>
                <a:tab pos="70068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titre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&lt;head&gt;</a:t>
            </a:r>
            <a:endParaRPr sz="1734" dirty="0">
              <a:latin typeface="+mn-lt"/>
              <a:cs typeface="Courier New"/>
            </a:endParaRPr>
          </a:p>
          <a:p>
            <a:pPr marL="706636" lvl="1" indent="-423863" algn="just">
              <a:spcBef>
                <a:spcPts val="94"/>
              </a:spcBef>
              <a:buAutoNum type="arabicPeriod"/>
              <a:tabLst>
                <a:tab pos="707231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Une strophe est contenue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&lt;lg&gt;</a:t>
            </a:r>
            <a:endParaRPr sz="1734" dirty="0">
              <a:latin typeface="+mn-lt"/>
              <a:cs typeface="Courier New"/>
            </a:endParaRPr>
          </a:p>
          <a:p>
            <a:pPr marL="710208" lvl="1" indent="-427434" algn="just">
              <a:spcBef>
                <a:spcPts val="94"/>
              </a:spcBef>
              <a:buAutoNum type="arabicPeriod"/>
              <a:tabLst>
                <a:tab pos="71080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vers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&lt;l&gt;</a:t>
            </a:r>
            <a:endParaRPr sz="1734" dirty="0">
              <a:latin typeface="+mn-lt"/>
              <a:cs typeface="Courier New"/>
            </a:endParaRPr>
          </a:p>
          <a:p>
            <a:pPr marL="283369" indent="-272058" algn="just">
              <a:spcBef>
                <a:spcPts val="656"/>
              </a:spcBef>
              <a:buAutoNum type="arabicPeriod" startAt="6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Si vous avez fini, vous pouvez utiliser des attributs</a:t>
            </a:r>
            <a:endParaRPr sz="2438" dirty="0">
              <a:latin typeface="+mn-lt"/>
              <a:cs typeface="Comic Sans MS"/>
            </a:endParaRPr>
          </a:p>
          <a:p>
            <a:pPr marL="283369" marR="409575" lvl="1" algn="just">
              <a:lnSpc>
                <a:spcPct val="103200"/>
              </a:lnSpc>
              <a:spcBef>
                <a:spcPts val="5"/>
              </a:spcBef>
              <a:buAutoNum type="arabicPeriod"/>
              <a:tabLst>
                <a:tab pos="672108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L'élément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&lt;div&gt;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peut porter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@type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 Dites que  c'est un sonnet.</a:t>
            </a:r>
            <a:endParaRPr sz="2438" dirty="0">
              <a:latin typeface="+mn-lt"/>
              <a:cs typeface="Comic Sans MS"/>
            </a:endParaRPr>
          </a:p>
          <a:p>
            <a:pPr marL="283369" marR="244673" lvl="1" algn="just">
              <a:lnSpc>
                <a:spcPct val="103200"/>
              </a:lnSpc>
              <a:buAutoNum type="arabicPeriod"/>
              <a:tabLst>
                <a:tab pos="704255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L'élément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&lt;lg&gt;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peut porter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@rhyme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 Précisez le  schéma des rimes 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ABBA ABBA CCD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…)</a:t>
            </a:r>
            <a:endParaRPr sz="2438" dirty="0">
              <a:latin typeface="+mn-lt"/>
              <a:cs typeface="Comic Sans MS"/>
            </a:endParaRPr>
          </a:p>
          <a:p>
            <a:pPr marL="710208" lvl="1" indent="-427434" algn="just">
              <a:spcBef>
                <a:spcPts val="94"/>
              </a:spcBef>
              <a:buAutoNum type="arabicPeriod"/>
              <a:tabLst>
                <a:tab pos="71080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Vous pouvez identifier les mots à la rime avec l'élément</a:t>
            </a:r>
            <a:endParaRPr sz="2438" dirty="0">
              <a:latin typeface="+mn-lt"/>
              <a:cs typeface="Comic Sans MS"/>
            </a:endParaRPr>
          </a:p>
          <a:p>
            <a:pPr marL="283369" marR="4763" indent="79772" algn="just">
              <a:lnSpc>
                <a:spcPct val="103200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&lt;rhyme&gt;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et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@label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permet d'identifier à quelle partie  du schéma métrique le mot se rattache 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a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b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c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d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?)</a:t>
            </a:r>
            <a:endParaRPr sz="2438" dirty="0">
              <a:latin typeface="+mn-lt"/>
              <a:cs typeface="Comic Sans M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5F15367-E7EF-6A41-8EF9-92F4EFECAFD1}"/>
              </a:ext>
            </a:extLst>
          </p:cNvPr>
          <p:cNvSpPr/>
          <p:nvPr/>
        </p:nvSpPr>
        <p:spPr>
          <a:xfrm>
            <a:off x="655743" y="1005754"/>
            <a:ext cx="871960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B67C47D-CAB1-6246-8ECA-F5FF4C3F5A51}"/>
              </a:ext>
            </a:extLst>
          </p:cNvPr>
          <p:cNvSpPr/>
          <p:nvPr/>
        </p:nvSpPr>
        <p:spPr>
          <a:xfrm>
            <a:off x="5878907" y="1419415"/>
            <a:ext cx="686991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CBAACBF7-8F2B-4C4F-BD6B-E13DFC682C08}"/>
              </a:ext>
            </a:extLst>
          </p:cNvPr>
          <p:cNvSpPr/>
          <p:nvPr/>
        </p:nvSpPr>
        <p:spPr>
          <a:xfrm>
            <a:off x="5601814" y="1767673"/>
            <a:ext cx="729712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9C30CD2-DA27-704E-9CD3-A38D2477193C}"/>
              </a:ext>
            </a:extLst>
          </p:cNvPr>
          <p:cNvSpPr/>
          <p:nvPr/>
        </p:nvSpPr>
        <p:spPr>
          <a:xfrm>
            <a:off x="6321617" y="2157320"/>
            <a:ext cx="494819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DE6D36DC-64CF-5D4C-BB38-933D0D548EA3}"/>
              </a:ext>
            </a:extLst>
          </p:cNvPr>
          <p:cNvSpPr/>
          <p:nvPr/>
        </p:nvSpPr>
        <p:spPr>
          <a:xfrm>
            <a:off x="5536487" y="2543501"/>
            <a:ext cx="448677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936B3842-CE7C-2140-B371-2591F0A47ADD}"/>
              </a:ext>
            </a:extLst>
          </p:cNvPr>
          <p:cNvSpPr/>
          <p:nvPr/>
        </p:nvSpPr>
        <p:spPr>
          <a:xfrm>
            <a:off x="5878907" y="3344572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DB72963-3BCF-8C4F-81D7-27ED243987E0}"/>
              </a:ext>
            </a:extLst>
          </p:cNvPr>
          <p:cNvSpPr/>
          <p:nvPr/>
        </p:nvSpPr>
        <p:spPr>
          <a:xfrm>
            <a:off x="2138179" y="4149342"/>
            <a:ext cx="508039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879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 balises &lt;text&gt; et &lt;body&gt;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&lt;text&gt;</a:t>
            </a:r>
          </a:p>
          <a:p>
            <a:pPr marL="0" indent="0">
              <a:buNone/>
            </a:pPr>
            <a:r>
              <a:rPr dirty="0"/>
              <a:t>   &lt;body&gt; ... &lt;/body&gt;</a:t>
            </a:r>
          </a:p>
          <a:p>
            <a:pPr marL="0" indent="0">
              <a:buNone/>
            </a:pPr>
            <a:r>
              <a:rPr dirty="0"/>
              <a:t>&lt;/text&gt;</a:t>
            </a:r>
          </a:p>
          <a:p>
            <a:endParaRPr dirty="0"/>
          </a:p>
          <a:p>
            <a:r>
              <a:rPr dirty="0" err="1"/>
              <a:t>Fonction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/>
              <a:t>&lt;text&gt; </a:t>
            </a:r>
            <a:r>
              <a:rPr dirty="0" err="1"/>
              <a:t>contient</a:t>
            </a:r>
            <a:r>
              <a:rPr dirty="0"/>
              <a:t> le </a:t>
            </a:r>
            <a:r>
              <a:rPr dirty="0" err="1"/>
              <a:t>texte</a:t>
            </a:r>
            <a:r>
              <a:rPr dirty="0"/>
              <a:t> principal.</a:t>
            </a:r>
          </a:p>
          <a:p>
            <a:pPr marL="0" indent="0">
              <a:buNone/>
            </a:pPr>
            <a:r>
              <a:rPr dirty="0"/>
              <a:t>&lt;body&gt; </a:t>
            </a:r>
            <a:r>
              <a:rPr dirty="0" err="1"/>
              <a:t>contient</a:t>
            </a:r>
            <a:r>
              <a:rPr dirty="0"/>
              <a:t> le corps du </a:t>
            </a:r>
            <a:r>
              <a:rPr dirty="0" err="1"/>
              <a:t>texte</a:t>
            </a:r>
            <a:r>
              <a:rPr dirty="0"/>
              <a:t> (ex : un </a:t>
            </a:r>
            <a:r>
              <a:rPr dirty="0" err="1"/>
              <a:t>poème</a:t>
            </a:r>
            <a:r>
              <a:rPr dirty="0"/>
              <a:t>, un roman...).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438" y="84431"/>
            <a:ext cx="3631378" cy="874630"/>
          </a:xfrm>
        </p:spPr>
        <p:txBody>
          <a:bodyPr/>
          <a:lstStyle/>
          <a:p>
            <a:r>
              <a:rPr dirty="0"/>
              <a:t>La </a:t>
            </a:r>
            <a:r>
              <a:rPr dirty="0" err="1"/>
              <a:t>balise</a:t>
            </a:r>
            <a:r>
              <a:rPr dirty="0"/>
              <a:t> &lt;div&gt;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6378"/>
            <a:ext cx="7886700" cy="5209876"/>
          </a:xfrm>
        </p:spPr>
        <p:txBody>
          <a:bodyPr/>
          <a:lstStyle/>
          <a:p>
            <a:pPr marL="0" indent="0" algn="just">
              <a:buNone/>
            </a:pPr>
            <a:r>
              <a:rPr dirty="0"/>
              <a:t>&lt;div type="sonnet" n="1" </a:t>
            </a:r>
            <a:r>
              <a:rPr dirty="0" err="1"/>
              <a:t>xml:id</a:t>
            </a:r>
            <a:r>
              <a:rPr dirty="0"/>
              <a:t>="s1"&gt; ... &lt;/div&gt;</a:t>
            </a:r>
          </a:p>
          <a:p>
            <a:pPr algn="just"/>
            <a:endParaRPr dirty="0"/>
          </a:p>
          <a:p>
            <a:pPr algn="just"/>
            <a:r>
              <a:rPr dirty="0" err="1"/>
              <a:t>Fonction</a:t>
            </a:r>
            <a:r>
              <a:rPr dirty="0"/>
              <a:t> :</a:t>
            </a:r>
          </a:p>
          <a:p>
            <a:pPr marL="0" indent="0" algn="just">
              <a:buNone/>
            </a:pPr>
            <a:r>
              <a:rPr dirty="0" err="1"/>
              <a:t>Indique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division </a:t>
            </a:r>
            <a:r>
              <a:rPr dirty="0" err="1"/>
              <a:t>logique</a:t>
            </a:r>
            <a:r>
              <a:rPr dirty="0"/>
              <a:t> du </a:t>
            </a:r>
            <a:r>
              <a:rPr dirty="0" err="1"/>
              <a:t>texte</a:t>
            </a:r>
            <a:r>
              <a:rPr dirty="0"/>
              <a:t> (</a:t>
            </a:r>
            <a:r>
              <a:rPr dirty="0" err="1"/>
              <a:t>ici</a:t>
            </a:r>
            <a:r>
              <a:rPr dirty="0"/>
              <a:t> : un sonnet).</a:t>
            </a:r>
          </a:p>
          <a:p>
            <a:pPr algn="just"/>
            <a:endParaRPr dirty="0"/>
          </a:p>
          <a:p>
            <a:pPr algn="just"/>
            <a:r>
              <a:rPr dirty="0" err="1"/>
              <a:t>Attributs</a:t>
            </a:r>
            <a:r>
              <a:rPr dirty="0"/>
              <a:t> :</a:t>
            </a:r>
          </a:p>
          <a:p>
            <a:pPr marL="0" indent="0" algn="just">
              <a:buNone/>
            </a:pPr>
            <a:r>
              <a:rPr dirty="0"/>
              <a:t>- type="sonnet"</a:t>
            </a:r>
          </a:p>
          <a:p>
            <a:pPr marL="0" indent="0" algn="just">
              <a:buNone/>
            </a:pPr>
            <a:r>
              <a:rPr dirty="0"/>
              <a:t>- n="1"</a:t>
            </a:r>
          </a:p>
          <a:p>
            <a:pPr marL="0" indent="0" algn="just">
              <a:buNone/>
            </a:pPr>
            <a:r>
              <a:rPr dirty="0"/>
              <a:t>- </a:t>
            </a:r>
            <a:r>
              <a:rPr dirty="0" err="1"/>
              <a:t>xml:id</a:t>
            </a:r>
            <a:r>
              <a:rPr dirty="0"/>
              <a:t>="s1"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 balise &lt;head&gt;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&lt;head&gt;</a:t>
            </a:r>
            <a:r>
              <a:rPr dirty="0" err="1"/>
              <a:t>Sonetz</a:t>
            </a:r>
            <a:r>
              <a:rPr dirty="0"/>
              <a:t>&lt;/head&gt;</a:t>
            </a:r>
          </a:p>
          <a:p>
            <a:endParaRPr dirty="0"/>
          </a:p>
          <a:p>
            <a:r>
              <a:rPr dirty="0" err="1"/>
              <a:t>Fonction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 err="1"/>
              <a:t>C’est</a:t>
            </a:r>
            <a:r>
              <a:rPr dirty="0"/>
              <a:t> le </a:t>
            </a:r>
            <a:r>
              <a:rPr dirty="0" err="1"/>
              <a:t>titre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-tête de la division (&lt;div&gt;), </a:t>
            </a:r>
            <a:r>
              <a:rPr dirty="0" err="1"/>
              <a:t>ici</a:t>
            </a:r>
            <a:r>
              <a:rPr dirty="0"/>
              <a:t> : “</a:t>
            </a:r>
            <a:r>
              <a:rPr dirty="0" err="1"/>
              <a:t>Sonetz</a:t>
            </a:r>
            <a:r>
              <a:rPr dirty="0"/>
              <a:t>”.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32" y="106942"/>
            <a:ext cx="3405468" cy="1325563"/>
          </a:xfrm>
        </p:spPr>
        <p:txBody>
          <a:bodyPr/>
          <a:lstStyle/>
          <a:p>
            <a:r>
              <a:rPr dirty="0"/>
              <a:t>La </a:t>
            </a:r>
            <a:r>
              <a:rPr dirty="0" err="1"/>
              <a:t>balise</a:t>
            </a:r>
            <a:r>
              <a:rPr dirty="0"/>
              <a:t> &lt;lg&gt;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&lt;lg type="quatrain"&gt; ... &lt;/lg&gt;</a:t>
            </a:r>
          </a:p>
          <a:p>
            <a:endParaRPr dirty="0"/>
          </a:p>
          <a:p>
            <a:r>
              <a:rPr dirty="0" err="1"/>
              <a:t>Fonction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 err="1"/>
              <a:t>Regroupe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série</a:t>
            </a:r>
            <a:r>
              <a:rPr dirty="0"/>
              <a:t> de </a:t>
            </a:r>
            <a:r>
              <a:rPr dirty="0" err="1"/>
              <a:t>vers</a:t>
            </a:r>
            <a:r>
              <a:rPr dirty="0"/>
              <a:t> (</a:t>
            </a:r>
            <a:r>
              <a:rPr dirty="0" err="1"/>
              <a:t>lignes</a:t>
            </a:r>
            <a:r>
              <a:rPr dirty="0"/>
              <a:t> </a:t>
            </a:r>
            <a:r>
              <a:rPr dirty="0" err="1"/>
              <a:t>poétiques</a:t>
            </a:r>
            <a:r>
              <a:rPr dirty="0"/>
              <a:t>).</a:t>
            </a:r>
          </a:p>
          <a:p>
            <a:endParaRPr dirty="0"/>
          </a:p>
          <a:p>
            <a:r>
              <a:rPr dirty="0" err="1"/>
              <a:t>Attribut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/>
              <a:t>- type="quatrain" </a:t>
            </a:r>
            <a:r>
              <a:rPr dirty="0" err="1"/>
              <a:t>ou</a:t>
            </a:r>
            <a:r>
              <a:rPr dirty="0"/>
              <a:t> "tercet"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12146</TotalTime>
  <Words>529</Words>
  <Application>Microsoft Macintosh PowerPoint</Application>
  <PresentationFormat>Presentazione su schermo (4:3)</PresentationFormat>
  <Paragraphs>71</Paragraphs>
  <Slides>12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TEI_Document_Ex</vt:lpstr>
      <vt:lpstr>Presentazione standard di PowerPoint</vt:lpstr>
      <vt:lpstr>3. Une fenêtre s'ouvre Tapez "TEI P5 All" dans le champ de  recherche, puis "Créer"</vt:lpstr>
      <vt:lpstr>4. vous avez votre document TEI minimal. Vous n'allez travailler que  sur la partie en rouge</vt:lpstr>
      <vt:lpstr>Presentazione standard di PowerPoint</vt:lpstr>
      <vt:lpstr>Les balises &lt;text&gt; et &lt;body&gt;</vt:lpstr>
      <vt:lpstr>La balise &lt;div&gt;</vt:lpstr>
      <vt:lpstr>La balise &lt;head&gt;</vt:lpstr>
      <vt:lpstr>La balise &lt;lg&gt;</vt:lpstr>
      <vt:lpstr>La balise &lt;l&gt;</vt:lpstr>
      <vt:lpstr>Conclusion</vt:lpstr>
      <vt:lpstr> TEI_Document_Ex    _end</vt:lpstr>
    </vt:vector>
  </TitlesOfParts>
  <Company>Université Stendhal Grenoble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Pietro Vitali</cp:lastModifiedBy>
  <cp:revision>237</cp:revision>
  <dcterms:created xsi:type="dcterms:W3CDTF">2019-01-07T13:10:44Z</dcterms:created>
  <dcterms:modified xsi:type="dcterms:W3CDTF">2025-03-24T07:26:28Z</dcterms:modified>
</cp:coreProperties>
</file>